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1D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28016" cy="384048"/>
          </a:xfrm>
          <a:prstGeom prst="roundRect">
            <a:avLst>
              <a:gd name="adj" fmla="val 21429"/>
            </a:avLst>
          </a:prstGeom>
          <a:solidFill>
            <a:srgbClr val="7C5CFF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502920"/>
            <a:ext cx="128016" cy="384048"/>
          </a:xfrm>
          <a:prstGeom prst="roundRect">
            <a:avLst>
              <a:gd name="adj" fmla="val 21429"/>
            </a:avLst>
          </a:prstGeom>
          <a:solidFill>
            <a:srgbClr val="1FA971"/>
          </a:solidFill>
          <a:ln/>
        </p:spPr>
      </p:sp>
      <p:sp>
        <p:nvSpPr>
          <p:cNvPr id="4" name="Shape 2"/>
          <p:cNvSpPr/>
          <p:nvPr/>
        </p:nvSpPr>
        <p:spPr>
          <a:xfrm>
            <a:off x="859536" y="502920"/>
            <a:ext cx="128016" cy="384048"/>
          </a:xfrm>
          <a:prstGeom prst="roundRect">
            <a:avLst>
              <a:gd name="adj" fmla="val 21429"/>
            </a:avLst>
          </a:prstGeom>
          <a:solidFill>
            <a:srgbClr val="2E7CF6"/>
          </a:solidFill>
          <a:ln/>
        </p:spPr>
      </p:sp>
      <p:sp>
        <p:nvSpPr>
          <p:cNvPr id="5" name="Text 3"/>
          <p:cNvSpPr/>
          <p:nvPr/>
        </p:nvSpPr>
        <p:spPr>
          <a:xfrm>
            <a:off x="402336" y="155448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canvas, the code and the deploy are the same file.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15468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5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</a:t>
            </a:r>
            <a:pPr indent="0" marL="0">
              <a:buNone/>
            </a:pPr>
            <a:r>
              <a:rPr lang="en-US" sz="150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</a:t>
            </a:r>
            <a:pPr indent="0" marL="0">
              <a:buNone/>
            </a:pPr>
            <a:r>
              <a:rPr lang="en-US" sz="1500" b="1" dirty="0">
                <a:solidFill>
                  <a:srgbClr val="1FA9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</a:t>
            </a:r>
            <a:pPr indent="0" marL="0">
              <a:buNone/>
            </a:pPr>
            <a:r>
              <a:rPr lang="en-US" sz="150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</a:t>
            </a:r>
            <a:pPr indent="0" marL="0">
              <a:buNone/>
            </a:pPr>
            <a:r>
              <a:rPr lang="en-US" sz="1500" b="1" dirty="0">
                <a:solidFill>
                  <a:srgbClr val="2E7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</a:t>
            </a:r>
            <a:pPr indent="0" marL="0">
              <a:buNone/>
            </a:pPr>
            <a:r>
              <a:rPr lang="en-US" sz="150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in one AI platform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434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1D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28016" cy="384048"/>
          </a:xfrm>
          <a:prstGeom prst="roundRect">
            <a:avLst>
              <a:gd name="adj" fmla="val 21429"/>
            </a:avLst>
          </a:prstGeom>
          <a:solidFill>
            <a:srgbClr val="7C5CFF"/>
          </a:solidFill>
          <a:ln/>
        </p:spPr>
      </p:sp>
      <p:sp>
        <p:nvSpPr>
          <p:cNvPr id="3" name="Shape 1"/>
          <p:cNvSpPr/>
          <p:nvPr/>
        </p:nvSpPr>
        <p:spPr>
          <a:xfrm>
            <a:off x="658368" y="502920"/>
            <a:ext cx="128016" cy="384048"/>
          </a:xfrm>
          <a:prstGeom prst="roundRect">
            <a:avLst>
              <a:gd name="adj" fmla="val 21429"/>
            </a:avLst>
          </a:prstGeom>
          <a:solidFill>
            <a:srgbClr val="1FA971"/>
          </a:solidFill>
          <a:ln/>
        </p:spPr>
      </p:sp>
      <p:sp>
        <p:nvSpPr>
          <p:cNvPr id="4" name="Shape 2"/>
          <p:cNvSpPr/>
          <p:nvPr/>
        </p:nvSpPr>
        <p:spPr>
          <a:xfrm>
            <a:off x="859536" y="502920"/>
            <a:ext cx="128016" cy="384048"/>
          </a:xfrm>
          <a:prstGeom prst="roundRect">
            <a:avLst>
              <a:gd name="adj" fmla="val 21429"/>
            </a:avLst>
          </a:prstGeom>
          <a:solidFill>
            <a:srgbClr val="2E7CF6"/>
          </a:solidFill>
          <a:ln/>
        </p:spPr>
      </p:sp>
      <p:sp>
        <p:nvSpPr>
          <p:cNvPr id="5" name="Text 3"/>
          <p:cNvSpPr/>
          <p:nvPr/>
        </p:nvSpPr>
        <p:spPr>
          <a:xfrm>
            <a:off x="402336" y="16916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 with AI.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02336" y="2423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CADC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 with your whole team.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voice note to production app.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434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Builders run a four-tool relay. Every handoff loses context.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1828800" cy="1051560"/>
          </a:xfrm>
          <a:prstGeom prst="roundRect">
            <a:avLst>
              <a:gd name="adj" fmla="val 695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1847088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21945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mockups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286000" y="2057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651760" y="1691640"/>
            <a:ext cx="1828800" cy="1051560"/>
          </a:xfrm>
          <a:prstGeom prst="roundRect">
            <a:avLst>
              <a:gd name="adj" fmla="val 695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88920" y="1847088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Cursor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788920" y="21945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coding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480560" y="2057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846320" y="1691640"/>
            <a:ext cx="1828800" cy="1051560"/>
          </a:xfrm>
          <a:prstGeom prst="roundRect">
            <a:avLst>
              <a:gd name="adj" fmla="val 695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83480" y="1847088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983480" y="21945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dev + deploy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675120" y="2057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7040880" y="1691640"/>
            <a:ext cx="1828800" cy="1051560"/>
          </a:xfrm>
          <a:prstGeom prst="roundRect">
            <a:avLst>
              <a:gd name="adj" fmla="val 695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78040" y="1847088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Lovable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178040" y="21945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prompt-to-app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118104"/>
            <a:ext cx="128016" cy="128016"/>
          </a:xfrm>
          <a:prstGeom prst="ellipse">
            <a:avLst/>
          </a:prstGeom>
          <a:solidFill>
            <a:srgbClr val="7C5CFF"/>
          </a:solidFill>
          <a:ln/>
        </p:spPr>
      </p:sp>
      <p:sp>
        <p:nvSpPr>
          <p:cNvPr id="20" name="Text 18"/>
          <p:cNvSpPr/>
          <p:nvPr/>
        </p:nvSpPr>
        <p:spPr>
          <a:xfrm>
            <a:off x="713232" y="306324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Designs drift from shipped code — </a:t>
            </a:r>
            <a:pPr indent="0" marL="0">
              <a:buNone/>
            </a:pPr>
            <a:r>
              <a:rPr lang="en-US" sz="13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mockup and the product are never the same thing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3621024"/>
            <a:ext cx="128016" cy="128016"/>
          </a:xfrm>
          <a:prstGeom prst="ellipse">
            <a:avLst/>
          </a:prstGeom>
          <a:solidFill>
            <a:srgbClr val="1FA971"/>
          </a:solidFill>
          <a:ln/>
        </p:spPr>
      </p:sp>
      <p:sp>
        <p:nvSpPr>
          <p:cNvPr id="22" name="Text 20"/>
          <p:cNvSpPr/>
          <p:nvPr/>
        </p:nvSpPr>
        <p:spPr>
          <a:xfrm>
            <a:off x="713232" y="356616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dies at every export — </a:t>
            </a:r>
            <a:pPr indent="0" marL="0">
              <a:buNone/>
            </a:pPr>
            <a:r>
              <a:rPr lang="en-US" sz="13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tokens, intent and structure are lost between tools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57200" y="4123944"/>
            <a:ext cx="128016" cy="128016"/>
          </a:xfrm>
          <a:prstGeom prst="ellipse">
            <a:avLst/>
          </a:prstGeom>
          <a:solidFill>
            <a:srgbClr val="2E7CF6"/>
          </a:solidFill>
          <a:ln/>
        </p:spPr>
      </p:sp>
      <p:sp>
        <p:nvSpPr>
          <p:cNvPr id="24" name="Text 22"/>
          <p:cNvSpPr/>
          <p:nvPr/>
        </p:nvSpPr>
        <p:spPr>
          <a:xfrm>
            <a:off x="713232" y="406908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subscriptions, four silos — </a:t>
            </a:r>
            <a:pPr indent="0" marL="0">
              <a:buNone/>
            </a:pPr>
            <a:r>
              <a:rPr lang="en-US" sz="13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the AI in each tool only sees a fragment of the project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26" name="Shape 24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27" name="Shape 25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28" name="Text 26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source of truth, viewed three ways.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2679192" cy="2834640"/>
          </a:xfrm>
          <a:prstGeom prst="roundRect">
            <a:avLst>
              <a:gd name="adj" fmla="val 3413"/>
            </a:avLst>
          </a:prstGeom>
          <a:solidFill>
            <a:srgbClr val="F1EDFF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1874520"/>
            <a:ext cx="82296" cy="274320"/>
          </a:xfrm>
          <a:prstGeom prst="roundRect">
            <a:avLst>
              <a:gd name="adj" fmla="val 33333"/>
            </a:avLst>
          </a:prstGeom>
          <a:solidFill>
            <a:srgbClr val="7C5CFF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Canvas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685800" y="22860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7C5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REPLACES FIGMA + LOVABLE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85800" y="2606040"/>
            <a:ext cx="2240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infinite canvas of live components. Drag, restyle, or generate variants — every visual change lands as a clean code diff.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19272" y="1645920"/>
            <a:ext cx="2679192" cy="2834640"/>
          </a:xfrm>
          <a:prstGeom prst="roundRect">
            <a:avLst>
              <a:gd name="adj" fmla="val 3413"/>
            </a:avLst>
          </a:prstGeom>
          <a:solidFill>
            <a:srgbClr val="E8F7F0"/>
          </a:solidFill>
          <a:ln/>
        </p:spPr>
      </p:sp>
      <p:sp>
        <p:nvSpPr>
          <p:cNvPr id="10" name="Shape 8"/>
          <p:cNvSpPr/>
          <p:nvPr/>
        </p:nvSpPr>
        <p:spPr>
          <a:xfrm>
            <a:off x="3547872" y="1874520"/>
            <a:ext cx="82296" cy="274320"/>
          </a:xfrm>
          <a:prstGeom prst="roundRect">
            <a:avLst>
              <a:gd name="adj" fmla="val 33333"/>
            </a:avLst>
          </a:prstGeom>
          <a:solidFill>
            <a:srgbClr val="1FA971"/>
          </a:solidFill>
          <a:ln/>
        </p:spPr>
      </p:sp>
      <p:sp>
        <p:nvSpPr>
          <p:cNvPr id="11" name="Text 9"/>
          <p:cNvSpPr/>
          <p:nvPr/>
        </p:nvSpPr>
        <p:spPr>
          <a:xfrm>
            <a:off x="3730752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Editor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3547872" y="22860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FA9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REPLACES CURSOR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547872" y="2606040"/>
            <a:ext cx="2240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full IDE with an AI pair that knows the whole project. Agent Mode works tickets in branches and opens reviews.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81344" y="1645920"/>
            <a:ext cx="2679192" cy="2834640"/>
          </a:xfrm>
          <a:prstGeom prst="roundRect">
            <a:avLst>
              <a:gd name="adj" fmla="val 3413"/>
            </a:avLst>
          </a:prstGeom>
          <a:solidFill>
            <a:srgbClr val="EAF2FE"/>
          </a:solidFill>
          <a:ln/>
        </p:spPr>
      </p:sp>
      <p:sp>
        <p:nvSpPr>
          <p:cNvPr id="15" name="Shape 13"/>
          <p:cNvSpPr/>
          <p:nvPr/>
        </p:nvSpPr>
        <p:spPr>
          <a:xfrm>
            <a:off x="6409944" y="1874520"/>
            <a:ext cx="82296" cy="274320"/>
          </a:xfrm>
          <a:prstGeom prst="roundRect">
            <a:avLst>
              <a:gd name="adj" fmla="val 33333"/>
            </a:avLst>
          </a:prstGeom>
          <a:solidFill>
            <a:srgbClr val="2E7CF6"/>
          </a:solidFill>
          <a:ln/>
        </p:spPr>
      </p:sp>
      <p:sp>
        <p:nvSpPr>
          <p:cNvPr id="16" name="Text 14"/>
          <p:cNvSpPr/>
          <p:nvPr/>
        </p:nvSpPr>
        <p:spPr>
          <a:xfrm>
            <a:off x="6592824" y="182880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Console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6409944" y="22860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REPLACES REPLIT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409944" y="2606040"/>
            <a:ext cx="2240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save gets a preview URL. One click promotes to production — domains, SSL, autoscaling and rollbacks included.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20" name="Shape 18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21" name="Shape 19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22" name="Text 20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anything on any surface. Everything else follows.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4297680" cy="786384"/>
          </a:xfrm>
          <a:prstGeom prst="roundRect">
            <a:avLst>
              <a:gd name="adj" fmla="val 8140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1783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7C5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CANVAS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58368" y="203911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drag the button, pick a color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624328"/>
            <a:ext cx="4297680" cy="786384"/>
          </a:xfrm>
          <a:prstGeom prst="roundRect">
            <a:avLst>
              <a:gd name="adj" fmla="val 8140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271576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FA9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58368" y="297180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color="green.500"  ← diff written for you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557016"/>
            <a:ext cx="4297680" cy="786384"/>
          </a:xfrm>
          <a:prstGeom prst="roundRect">
            <a:avLst>
              <a:gd name="adj" fmla="val 8140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3648456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58368" y="39044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 live — deployed 0.4s ago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120640" y="17373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sync engine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20640" y="2148840"/>
            <a:ext cx="35661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bidirectional mapping between the visual canvas and the code's AST, merged with CRDTs.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Move a button on canvas → clean JSX diff. Change padding in code → canvas updates live. A designer and a developer edit the same file at the same time, without stepping on each other.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16" name="Shape 14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17" name="Shape 15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18" name="Text 16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AI across every surface — including your voice.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709928"/>
            <a:ext cx="292608" cy="292608"/>
          </a:xfrm>
          <a:prstGeom prst="ellipse">
            <a:avLst/>
          </a:prstGeom>
          <a:solidFill>
            <a:srgbClr val="7C5CFF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70992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96112" y="169164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from a prompt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96112" y="199339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 booking app for barbershops” becomes pages, schema, auth and seed data in about a minute.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292608" cy="292608"/>
          </a:xfrm>
          <a:prstGeom prst="ellipse">
            <a:avLst/>
          </a:prstGeom>
          <a:solidFill>
            <a:srgbClr val="1FA971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60604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96112" y="2587752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Mode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96112" y="288950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Specialist agents for design, backend, QA and docs work in branches and open reviews.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3502152"/>
            <a:ext cx="292608" cy="292608"/>
          </a:xfrm>
          <a:prstGeom prst="ellipse">
            <a:avLst/>
          </a:prstGeom>
          <a:solidFill>
            <a:srgbClr val="2E7CF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0215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96112" y="3483864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change is a diff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96112" y="378561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Reviewable, explainable, undoable. Never silent mutation — human or AI.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892040" y="1691640"/>
            <a:ext cx="3794760" cy="2651760"/>
          </a:xfrm>
          <a:prstGeom prst="roundRect">
            <a:avLst>
              <a:gd name="adj" fmla="val 3448"/>
            </a:avLst>
          </a:prstGeom>
          <a:solidFill>
            <a:srgbClr val="171D26"/>
          </a:solidFill>
          <a:ln/>
        </p:spPr>
      </p:sp>
      <p:sp>
        <p:nvSpPr>
          <p:cNvPr id="17" name="Text 15"/>
          <p:cNvSpPr/>
          <p:nvPr/>
        </p:nvSpPr>
        <p:spPr>
          <a:xfrm>
            <a:off x="5166360" y="192024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B96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 INTERFACE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166360" y="2240280"/>
            <a:ext cx="32461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“Make the hero darker and add a testimonials section under pricing.”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166360" y="3246120"/>
            <a:ext cx="3246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9CE7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Darkened hero to ink.900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E7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Added &lt;Testimonials/&gt; with 3 quotes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9CE7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Preview updated · review the diff?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21" name="Shape 19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22" name="Shape 20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23" name="Text 21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BATTERIES INCLUDED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Database, auth and payments are primitives, not projects.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2679192" cy="2834640"/>
          </a:xfrm>
          <a:prstGeom prst="roundRect">
            <a:avLst>
              <a:gd name="adj" fmla="val 3413"/>
            </a:avLst>
          </a:prstGeom>
          <a:solidFill>
            <a:srgbClr val="FFFFFF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85800" y="1901952"/>
            <a:ext cx="82296" cy="274320"/>
          </a:xfrm>
          <a:prstGeom prst="roundRect">
            <a:avLst>
              <a:gd name="adj" fmla="val 33333"/>
            </a:avLst>
          </a:prstGeom>
          <a:solidFill>
            <a:srgbClr val="7C5CFF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856232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Database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685800" y="233172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your domain, get an editable schema. Postgres with git-style branching, typed client, instant APIs.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85800" y="3886200"/>
            <a:ext cx="2240280" cy="384048"/>
          </a:xfrm>
          <a:prstGeom prst="roundRect">
            <a:avLst>
              <a:gd name="adj" fmla="val 14286"/>
            </a:avLst>
          </a:prstGeom>
          <a:solidFill>
            <a:srgbClr val="F1EDFF"/>
          </a:solidFill>
          <a:ln/>
        </p:spPr>
      </p:sp>
      <p:sp>
        <p:nvSpPr>
          <p:cNvPr id="9" name="Text 7"/>
          <p:cNvSpPr/>
          <p:nvPr/>
        </p:nvSpPr>
        <p:spPr>
          <a:xfrm>
            <a:off x="804672" y="3886200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7C5C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db branch: add-loyalty ✓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319272" y="1645920"/>
            <a:ext cx="2679192" cy="2834640"/>
          </a:xfrm>
          <a:prstGeom prst="roundRect">
            <a:avLst>
              <a:gd name="adj" fmla="val 3413"/>
            </a:avLst>
          </a:prstGeom>
          <a:solidFill>
            <a:srgbClr val="FFFFFF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547872" y="1901952"/>
            <a:ext cx="82296" cy="274320"/>
          </a:xfrm>
          <a:prstGeom prst="roundRect">
            <a:avLst>
              <a:gd name="adj" fmla="val 33333"/>
            </a:avLst>
          </a:prstGeom>
          <a:solidFill>
            <a:srgbClr val="1FA971"/>
          </a:solidFill>
          <a:ln/>
        </p:spPr>
      </p:sp>
      <p:sp>
        <p:nvSpPr>
          <p:cNvPr id="12" name="Text 10"/>
          <p:cNvSpPr/>
          <p:nvPr/>
        </p:nvSpPr>
        <p:spPr>
          <a:xfrm>
            <a:off x="3730752" y="1856232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Authentication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547872" y="233172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Email, magic links, OAuth and SSO in one toggle. Visual roles, enforced in generated middleware.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547872" y="3886200"/>
            <a:ext cx="2240280" cy="384048"/>
          </a:xfrm>
          <a:prstGeom prst="roundRect">
            <a:avLst>
              <a:gd name="adj" fmla="val 14286"/>
            </a:avLst>
          </a:prstGeom>
          <a:solidFill>
            <a:srgbClr val="E8F7F0"/>
          </a:solidFill>
          <a:ln/>
        </p:spPr>
      </p:sp>
      <p:sp>
        <p:nvSpPr>
          <p:cNvPr id="15" name="Text 13"/>
          <p:cNvSpPr/>
          <p:nvPr/>
        </p:nvSpPr>
        <p:spPr>
          <a:xfrm>
            <a:off x="3666744" y="3886200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FA9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auth: google · rbac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181344" y="1645920"/>
            <a:ext cx="2679192" cy="2834640"/>
          </a:xfrm>
          <a:prstGeom prst="roundRect">
            <a:avLst>
              <a:gd name="adj" fmla="val 3413"/>
            </a:avLst>
          </a:prstGeom>
          <a:solidFill>
            <a:srgbClr val="FFFFFF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9944" y="1901952"/>
            <a:ext cx="82296" cy="274320"/>
          </a:xfrm>
          <a:prstGeom prst="roundRect">
            <a:avLst>
              <a:gd name="adj" fmla="val 33333"/>
            </a:avLst>
          </a:prstGeom>
          <a:solidFill>
            <a:srgbClr val="2E7CF6"/>
          </a:solidFill>
          <a:ln/>
        </p:spPr>
      </p:sp>
      <p:sp>
        <p:nvSpPr>
          <p:cNvPr id="18" name="Text 16"/>
          <p:cNvSpPr/>
          <p:nvPr/>
        </p:nvSpPr>
        <p:spPr>
          <a:xfrm>
            <a:off x="6592824" y="1856232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Payments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409944" y="2331720"/>
            <a:ext cx="2240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“Add a $12/mo Pro plan” → checkout, webhooks, portal and feature gating generated. Revenue dashboard built in.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409944" y="3886200"/>
            <a:ext cx="2240280" cy="384048"/>
          </a:xfrm>
          <a:prstGeom prst="roundRect">
            <a:avLst>
              <a:gd name="adj" fmla="val 14286"/>
            </a:avLst>
          </a:prstGeom>
          <a:solidFill>
            <a:srgbClr val="EAF2FE"/>
          </a:solidFill>
          <a:ln/>
        </p:spPr>
      </p:sp>
      <p:sp>
        <p:nvSpPr>
          <p:cNvPr id="21" name="Text 19"/>
          <p:cNvSpPr/>
          <p:nvPr/>
        </p:nvSpPr>
        <p:spPr>
          <a:xfrm>
            <a:off x="6528816" y="3886200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E7CF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stripe: plan.pro → active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23" name="Shape 21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24" name="Shape 22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25" name="Text 23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any API in one click. Publish your own.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1874520" cy="566928"/>
          </a:xfrm>
          <a:prstGeom prst="roundRect">
            <a:avLst>
              <a:gd name="adj" fmla="val 4838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0352" y="1783080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builders install APIs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2313432" y="1874520"/>
            <a:ext cx="338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633472" y="1783080"/>
            <a:ext cx="1874520" cy="566928"/>
          </a:xfrm>
          <a:prstGeom prst="roundRect">
            <a:avLst>
              <a:gd name="adj" fmla="val 4838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06624" y="1783080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builders publish APIs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489704" y="1874520"/>
            <a:ext cx="338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09744" y="1783080"/>
            <a:ext cx="1874520" cy="566928"/>
          </a:xfrm>
          <a:prstGeom prst="roundRect">
            <a:avLst>
              <a:gd name="adj" fmla="val 4838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82896" y="1783080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catalog grows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665976" y="1874520"/>
            <a:ext cx="3383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986016" y="1783080"/>
            <a:ext cx="1874520" cy="566928"/>
          </a:xfrm>
          <a:prstGeom prst="roundRect">
            <a:avLst>
              <a:gd name="adj" fmla="val 48387"/>
            </a:avLst>
          </a:prstGeom>
          <a:solidFill>
            <a:srgbClr val="F7F8F6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059168" y="1783080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builds faster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2743200"/>
            <a:ext cx="26791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5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" y="3090672"/>
            <a:ext cx="2606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Email, maps, AI and payment APIs installed in one click — keys vaulted, SDK wired, example code written in your project's style.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319272" y="2743200"/>
            <a:ext cx="26791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FA9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319272" y="3090672"/>
            <a:ext cx="2606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project becomes an API: docs, keys, rate limits and usage billing generated. Builders monetize their work.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181344" y="2743200"/>
            <a:ext cx="26791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7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Monetize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181344" y="3090672"/>
            <a:ext cx="2606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invoice for all third-party usage. ForgeWith takes 10–15% marketplace rate; publishers keep 70–90%.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22" name="Shape 20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23" name="Shape 21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24" name="Text 22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free. Scale when it works.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199339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DE2E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8288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pPr indent="0" marL="0">
              <a:buNone/>
            </a:pP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640080" y="269748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projects · starter AI credits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633472" y="1645920"/>
            <a:ext cx="199339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2225">
            <a:solidFill>
              <a:srgbClr val="7C5C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16352" y="18288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816352" y="21488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</a:t>
            </a:r>
            <a:pPr indent="0" marL="0">
              <a:buNone/>
            </a:pPr>
            <a:r>
              <a:rPr lang="en-US" sz="10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/user/mo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816352" y="269748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unlimited projects · full AI + voice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09744" y="1645920"/>
            <a:ext cx="199339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2225">
            <a:solidFill>
              <a:srgbClr val="1FA97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92624" y="18288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92624" y="21488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$45</a:t>
            </a:r>
            <a:pPr indent="0" marL="0">
              <a:buNone/>
            </a:pPr>
            <a:r>
              <a:rPr lang="en-US" sz="10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/user/mo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992624" y="269748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multiplayer · roles · staging envs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986016" y="1645920"/>
            <a:ext cx="1993392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22225">
            <a:solidFill>
              <a:srgbClr val="2E7C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68896" y="182880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168896" y="214884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</a:t>
            </a:r>
            <a:pPr indent="0" marL="0">
              <a:buNone/>
            </a:pP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7168896" y="269748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VPC / self-host · SSO · governance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37947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Plus: </a:t>
            </a:r>
            <a:pPr indent="0" marL="0">
              <a:buNone/>
            </a:pPr>
            <a:r>
              <a:rPr lang="en-US" sz="125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metered AI credits, compute overages, 10–15% marketplace take rate, and 70/30 plugin revenue share.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22" name="Shape 20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23" name="Shape 21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24" name="Text 22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great loop first — then the ecosystem.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82296" cy="786384"/>
          </a:xfrm>
          <a:prstGeom prst="roundRect">
            <a:avLst>
              <a:gd name="adj" fmla="val 33333"/>
            </a:avLst>
          </a:prstGeom>
          <a:solidFill>
            <a:srgbClr val="7C5CFF"/>
          </a:solidFill>
          <a:ln/>
        </p:spPr>
      </p:sp>
      <p:sp>
        <p:nvSpPr>
          <p:cNvPr id="5" name="Text 3"/>
          <p:cNvSpPr/>
          <p:nvPr/>
        </p:nvSpPr>
        <p:spPr>
          <a:xfrm>
            <a:off x="713232" y="1728216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7C5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· 0–6 MO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13232" y="1984248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Prompt-to-deployed-app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291840" y="1728216"/>
            <a:ext cx="5394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Beat Lovable on generation quality + instant deploy. Canvas as a view. Wedge: solo builders &amp; agencies.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624328"/>
            <a:ext cx="82296" cy="786384"/>
          </a:xfrm>
          <a:prstGeom prst="roundRect">
            <a:avLst>
              <a:gd name="adj" fmla="val 33333"/>
            </a:avLst>
          </a:prstGeom>
          <a:solidFill>
            <a:srgbClr val="1FA971"/>
          </a:solidFill>
          <a:ln/>
        </p:spPr>
      </p:sp>
      <p:sp>
        <p:nvSpPr>
          <p:cNvPr id="9" name="Text 7"/>
          <p:cNvSpPr/>
          <p:nvPr/>
        </p:nvSpPr>
        <p:spPr>
          <a:xfrm>
            <a:off x="713232" y="2660904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1FA9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· 6–12 MO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13232" y="2916936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sync engine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291840" y="2660904"/>
            <a:ext cx="5394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bidirectional canvas↔code editing, multiplayer, DB branching, auth &amp; payments primitives. Wedge: startups replacing the 4-tool stack.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557016"/>
            <a:ext cx="82296" cy="786384"/>
          </a:xfrm>
          <a:prstGeom prst="roundRect">
            <a:avLst>
              <a:gd name="adj" fmla="val 33333"/>
            </a:avLst>
          </a:prstGeom>
          <a:solidFill>
            <a:srgbClr val="2E7CF6"/>
          </a:solidFill>
          <a:ln/>
        </p:spPr>
      </p:sp>
      <p:sp>
        <p:nvSpPr>
          <p:cNvPr id="13" name="Text 11"/>
          <p:cNvSpPr/>
          <p:nvPr/>
        </p:nvSpPr>
        <p:spPr>
          <a:xfrm>
            <a:off x="713232" y="3593592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2E7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· 12–24 MO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13232" y="3849624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71D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+ enterprise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91840" y="3593592"/>
            <a:ext cx="5394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Marketplace, plugin SDK, voice, agent mode, VPC/self-host, compliance. Wedge: teams inside companies, land-and-expand.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7C5CFF"/>
          </a:solidFill>
          <a:ln/>
        </p:spPr>
      </p:sp>
      <p:sp>
        <p:nvSpPr>
          <p:cNvPr id="17" name="Shape 15"/>
          <p:cNvSpPr/>
          <p:nvPr/>
        </p:nvSpPr>
        <p:spPr>
          <a:xfrm>
            <a:off x="530352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1FA971"/>
          </a:solidFill>
          <a:ln/>
        </p:spPr>
      </p:sp>
      <p:sp>
        <p:nvSpPr>
          <p:cNvPr id="18" name="Shape 16"/>
          <p:cNvSpPr/>
          <p:nvPr/>
        </p:nvSpPr>
        <p:spPr>
          <a:xfrm>
            <a:off x="603504" y="4773168"/>
            <a:ext cx="45720" cy="146304"/>
          </a:xfrm>
          <a:prstGeom prst="roundRect">
            <a:avLst>
              <a:gd name="adj" fmla="val 60000"/>
            </a:avLst>
          </a:prstGeom>
          <a:solidFill>
            <a:srgbClr val="2E7CF6"/>
          </a:solidFill>
          <a:ln/>
        </p:spPr>
      </p:sp>
      <p:sp>
        <p:nvSpPr>
          <p:cNvPr id="19" name="Text 17"/>
          <p:cNvSpPr/>
          <p:nvPr/>
        </p:nvSpPr>
        <p:spPr>
          <a:xfrm>
            <a:off x="749808" y="47000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forgewith.com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412480" y="470001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A53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ForgeWith — Pitch Deck</dc:title>
  <dc:subject>PptxGenJS Presentation</dc:subject>
  <dc:creator>ForgeWith</dc:creator>
  <cp:lastModifiedBy>ForgeWith</cp:lastModifiedBy>
  <cp:revision>1</cp:revision>
  <dcterms:created xsi:type="dcterms:W3CDTF">2026-07-06T15:24:44Z</dcterms:created>
  <dcterms:modified xsi:type="dcterms:W3CDTF">2026-07-06T15:24:44Z</dcterms:modified>
</cp:coreProperties>
</file>